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71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5C3006-05F1-4DE0-932D-BEBB2ECA858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87DE6A-5581-42F5-B561-3C8C875DA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history-of-Pakistan" TargetMode="External"/><Relationship Id="rId2" Type="http://schemas.openxmlformats.org/officeDocument/2006/relationships/hyperlink" Target="https://www.britannica.com/topic/Lashkar-e-Taib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08/WORLD/asiapcf/11/27/mumbai.investigation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7030A0"/>
                </a:solidFill>
                <a:latin typeface="Baskerville Old Face" pitchFamily="18" charset="0"/>
              </a:rPr>
              <a:t>Department of English </a:t>
            </a:r>
          </a:p>
          <a:p>
            <a:r>
              <a:rPr lang="en-IN" b="1" dirty="0" smtClean="0">
                <a:solidFill>
                  <a:srgbClr val="7030A0"/>
                </a:solidFill>
                <a:latin typeface="Baskerville Old Face" pitchFamily="18" charset="0"/>
              </a:rPr>
              <a:t>P.R.Government College (A),</a:t>
            </a:r>
          </a:p>
          <a:p>
            <a:r>
              <a:rPr lang="en-IN" b="1" dirty="0" smtClean="0">
                <a:solidFill>
                  <a:srgbClr val="7030A0"/>
                </a:solidFill>
                <a:latin typeface="Baskerville Old Face" pitchFamily="18" charset="0"/>
              </a:rPr>
              <a:t>Kakinada</a:t>
            </a:r>
            <a:endParaRPr lang="en-US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latin typeface="Baskerville Old Face" pitchFamily="18" charset="0"/>
              </a:rPr>
              <a:t>One day in Taj Hotel by </a:t>
            </a:r>
            <a:br>
              <a:rPr lang="en-IN" b="1" dirty="0" smtClean="0">
                <a:latin typeface="Baskerville Old Face" pitchFamily="18" charset="0"/>
              </a:rPr>
            </a:br>
            <a:r>
              <a:rPr lang="en-IN" b="1" dirty="0" smtClean="0">
                <a:latin typeface="Baskerville Old Face" pitchFamily="18" charset="0"/>
              </a:rPr>
              <a:t>Michel Pollack</a:t>
            </a:r>
            <a:endParaRPr lang="en-US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gettyimages-83853870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429156" cy="3000396"/>
          </a:xfrm>
          <a:prstGeom prst="rect">
            <a:avLst/>
          </a:prstGeom>
          <a:noFill/>
        </p:spPr>
      </p:pic>
      <p:pic>
        <p:nvPicPr>
          <p:cNvPr id="22531" name="Picture 3" descr="C:\Users\dell\Desktop\viewimage-1543237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792" y="3429000"/>
            <a:ext cx="4688297" cy="302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857232"/>
            <a:ext cx="6715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Events Of November 26–29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The attacks were carried out by 10 gunmen who were believed to be connected to 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  <a:hlinkClick r:id="rId2"/>
              </a:rPr>
              <a:t>Lashkar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  <a:hlinkClick r:id="rId2"/>
              </a:rPr>
              <a:t>-e-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  <a:hlinkClick r:id="rId2"/>
              </a:rPr>
              <a:t>Taiba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, a 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  <a:hlinkClick r:id="rId3"/>
              </a:rPr>
              <a:t>Pakistan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-based terrorist organization. Armed with automatic weapons and hand grenades, the terrorists targeted civilians at numerous sites in the southern part of Mumbai, including the 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</a:rPr>
              <a:t>Chhatrapati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</a:rPr>
              <a:t>Shivaji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railway station, the popular Leopold Café, two hospitals, and a theatre. While most of the attacks ended within a few hours after they began at around 9:30 </a:t>
            </a:r>
            <a:r>
              <a:rPr lang="en-US" sz="2400" cap="all" dirty="0" smtClean="0">
                <a:solidFill>
                  <a:srgbClr val="7030A0"/>
                </a:solidFill>
                <a:latin typeface="Baskerville Old Face" pitchFamily="18" charset="0"/>
              </a:rPr>
              <a:t>PM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 on November 26, the terror continued to unfold at three locations where hostages were taken—the 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</a:rPr>
              <a:t>Nariman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House, where a Jewish outreach centre was located, and the luxury hotels Oberoi Trident and Taj </a:t>
            </a:r>
            <a:r>
              <a:rPr lang="en-US" sz="2400" dirty="0" err="1" smtClean="0">
                <a:solidFill>
                  <a:srgbClr val="7030A0"/>
                </a:solidFill>
                <a:latin typeface="Baskerville Old Face" pitchFamily="18" charset="0"/>
              </a:rPr>
              <a:t>Mahal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Palace &amp; Tower.</a:t>
            </a:r>
            <a:endParaRPr lang="en-US" sz="2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Chhatrapati-Shivaji-railway-station-India-Mumbai-terrorist-November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643338" cy="2975393"/>
          </a:xfrm>
          <a:prstGeom prst="rect">
            <a:avLst/>
          </a:prstGeom>
          <a:noFill/>
        </p:spPr>
      </p:pic>
      <p:pic>
        <p:nvPicPr>
          <p:cNvPr id="1027" name="Picture 3" descr="C:\Users\dell\Desktop\_45986651_cctvfootagest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14752"/>
            <a:ext cx="4622798" cy="260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785794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Ten Pakistani men associated with the terror group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Lashkar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-e-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Tayyiba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stormed buildings in Mumbai, killing 164 people. Nine of the gunmen were killed during the attacks, one survived. 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Mohammed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Ajmal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Kasab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, the lone surviving gunman, was executed in November 2012.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They traveled from Karachi, Pakistan, to Mumbai via boat. Along the way, they hijacked a fishing trawler and killed four crew members, throwing their bodies overboard. They also slit the captain's throat.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The terrorists 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  <a:hlinkClick r:id="rId2"/>
              </a:rPr>
              <a:t>docked at the Mumbai waterfront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  <a:hlinkClick r:id="rId2"/>
              </a:rPr>
              <a:t> 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near the Gateway of India monument. They hijacked cars, including a police van, and split into at least three groups to carry out the attacks, according to police. The attackers used automatic weapons and grenades.</a:t>
            </a:r>
            <a:endParaRPr lang="en-US" sz="24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752178" cy="2714644"/>
          </a:xfrm>
          <a:prstGeom prst="rect">
            <a:avLst/>
          </a:prstGeom>
          <a:noFill/>
        </p:spPr>
      </p:pic>
      <p:pic>
        <p:nvPicPr>
          <p:cNvPr id="2051" name="Picture 3" descr="C:\Users\dell\Desktop\mumbai-terror-at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643314"/>
            <a:ext cx="4833946" cy="281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lgerian" pitchFamily="82" charset="0"/>
              </a:rPr>
              <a:t>Mumbai terror attack survivor</a:t>
            </a:r>
            <a:br>
              <a:rPr lang="en-US" sz="3200" b="1" dirty="0">
                <a:solidFill>
                  <a:srgbClr val="002060"/>
                </a:solidFill>
                <a:latin typeface="Algerian" pitchFamily="82" charset="0"/>
              </a:rPr>
            </a:br>
            <a:endParaRPr lang="en-US" sz="32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Picture 5" descr="C:\Users\dell\Desktop\terror-attack-mumbai-pollack-duo1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786610" cy="4763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ichael Pollack survived the 2008 terror attack on the Taj Mahal hotel in Mumbai, Indi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ichael Pollack survived the 2008 terror attack on the Taj Mahal hotel in Mumbai, Indi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3174" y="357166"/>
            <a:ext cx="3857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Michael Pollack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7290" y="1428737"/>
            <a:ext cx="6715172" cy="450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Back in his early 30s, Michael Pollack was your typical finance guy.</a:t>
            </a:r>
          </a:p>
          <a:p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“I made a bunch of money,” the now-42-year-old tells The Post. The Upper West </a:t>
            </a:r>
            <a:r>
              <a:rPr lang="en-US" sz="2400" dirty="0" err="1">
                <a:solidFill>
                  <a:srgbClr val="002060"/>
                </a:solidFill>
                <a:latin typeface="Baskerville Old Face" pitchFamily="18" charset="0"/>
              </a:rPr>
              <a:t>Sider</a:t>
            </a:r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 enjoyed a cushy, senior-level job at a hedge fund called </a:t>
            </a:r>
            <a:r>
              <a:rPr lang="en-US" sz="2400" dirty="0" err="1">
                <a:solidFill>
                  <a:srgbClr val="002060"/>
                </a:solidFill>
                <a:latin typeface="Baskerville Old Face" pitchFamily="18" charset="0"/>
              </a:rPr>
              <a:t>Glenhill</a:t>
            </a:r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 Capital, and remembers himself as a cash-obsessed workaholic: “I was narrowly focused on wealth accumulation.”</a:t>
            </a:r>
          </a:p>
          <a:p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But all of that changed after Nov. 26, 2008, when Pollack found himself running for his life during a devastating terror siege in Mumbai, India, at the hands of Pakistani terror group </a:t>
            </a:r>
            <a:r>
              <a:rPr lang="en-US" sz="2400" dirty="0" err="1">
                <a:solidFill>
                  <a:srgbClr val="002060"/>
                </a:solidFill>
                <a:latin typeface="Baskerville Old Face" pitchFamily="18" charset="0"/>
              </a:rPr>
              <a:t>Lashkar</a:t>
            </a:r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-e-</a:t>
            </a:r>
            <a:r>
              <a:rPr lang="en-US" sz="2400" dirty="0" err="1">
                <a:solidFill>
                  <a:srgbClr val="002060"/>
                </a:solidFill>
                <a:latin typeface="Baskerville Old Face" pitchFamily="18" charset="0"/>
              </a:rPr>
              <a:t>Taiba</a:t>
            </a:r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000108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Pollack’s wife, Anjali, grew up in Mumbai, and the couple was in town visiting her family. That Wednesday night, they decided to leave their two young kids with </a:t>
            </a:r>
            <a:r>
              <a:rPr lang="en-US" sz="2400" b="1" dirty="0" err="1">
                <a:solidFill>
                  <a:srgbClr val="7030A0"/>
                </a:solidFill>
                <a:latin typeface="Baskerville Old Face" pitchFamily="18" charset="0"/>
              </a:rPr>
              <a:t>Anjali’s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 parents, and set off for a date night at the opulent Taj </a:t>
            </a:r>
            <a:r>
              <a:rPr lang="en-US" sz="2400" b="1" dirty="0" err="1">
                <a:solidFill>
                  <a:srgbClr val="7030A0"/>
                </a:solidFill>
                <a:latin typeface="Baskerville Old Face" pitchFamily="18" charset="0"/>
              </a:rPr>
              <a:t>Mahal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 Palace hotel, where the couple had wed four years earlier</a:t>
            </a:r>
          </a:p>
        </p:txBody>
      </p:sp>
      <p:pic>
        <p:nvPicPr>
          <p:cNvPr id="16385" name="Picture 1" descr="C:\Users\dell\Desktop\anjaliandmicha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521497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857222" y="834882"/>
            <a:ext cx="721523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They were sipping pre-dinner drinks at the hotel’s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Harbour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 Bar at when gunshots rang out. Four men with AK-47s had just stormed into the hotel.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askerville Old Fac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Terrified,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Pollacks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 tried, unsuccessfully, to smash the bar’s windows to escape onto the streets. They were rescued by hotel staffers, who quickly ushered them into the kitchen and barricaded the door — as the shooters tried to break it down.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askerville Old Face" pitchFamily="18" charset="0"/>
              <a:cs typeface="Arial" pitchFamily="34" charset="0"/>
            </a:endParaRPr>
          </a:p>
        </p:txBody>
      </p:sp>
      <p:pic>
        <p:nvPicPr>
          <p:cNvPr id="15362" name="Picture 2" descr="C:\Users\dell\Desktop\19548878-0-image-a-19_1570724396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7715304" cy="2572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  <a:t>“They were literally less than a foot from me with the rifle butts trying to break through the door,” says Pollack.</a:t>
            </a:r>
            <a:br>
              <a:rPr lang="en-US" sz="2400" dirty="0">
                <a:solidFill>
                  <a:srgbClr val="002060"/>
                </a:solidFill>
                <a:latin typeface="Baskerville Old Face" pitchFamily="18" charset="0"/>
              </a:rPr>
            </a:br>
            <a:endParaRPr lang="en-US" sz="24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19458" name="Picture 2" descr="C:\Users\dell\Desktop\mumbai-gunshot_1121991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72362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askerville Old Face" pitchFamily="18" charset="0"/>
              </a:rPr>
              <a:t>More lives were lost during the next several hours of the attack, which Pollack describes as a “mad scramble.” At one point, he and his wife split up, because they were terrified that they would die together, leaving their kids orphaned. Pollack remembers holding a hotel staffer who was shot in the stomach, and carrying him down a stairwell as he died.</a:t>
            </a:r>
            <a:r>
              <a:rPr lang="en-US" sz="2000" b="1" dirty="0">
                <a:solidFill>
                  <a:srgbClr val="002060"/>
                </a:solidFill>
                <a:latin typeface="Baskerville Old Face" pitchFamily="18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Baskerville Old Face" pitchFamily="18" charset="0"/>
              </a:rPr>
            </a:br>
            <a:endParaRPr lang="en-US" sz="20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20482" name="Picture 2" descr="C:\Users\dell\Desktop\358333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2438400"/>
            <a:ext cx="6096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7030A0"/>
                </a:solidFill>
                <a:latin typeface="Baskerville Old Face" pitchFamily="18" charset="0"/>
              </a:rPr>
              <a:t>Few Pictures related to Mumbai Attacks</a:t>
            </a: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23554" name="Picture 2" descr="C:\Users\dell\Desktop\freepressjournal_2020-04_7f396d1d-bbe5-4f8e-8864-a3d82bdb955f_T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43932" cy="5178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929090" cy="2714644"/>
          </a:xfrm>
          <a:prstGeom prst="rect">
            <a:avLst/>
          </a:prstGeom>
          <a:noFill/>
        </p:spPr>
      </p:pic>
      <p:pic>
        <p:nvPicPr>
          <p:cNvPr id="21507" name="Picture 3" descr="C:\Users\dell\Desktop\10893996-3x2-940x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4857980" cy="324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463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One day in Taj Hotel by  Michel Pollack</vt:lpstr>
      <vt:lpstr>Mumbai terror attack survivor </vt:lpstr>
      <vt:lpstr>Slide 3</vt:lpstr>
      <vt:lpstr>Slide 4</vt:lpstr>
      <vt:lpstr>Slide 5</vt:lpstr>
      <vt:lpstr>“They were literally less than a foot from me with the rifle butts trying to break through the door,” says Pollack. </vt:lpstr>
      <vt:lpstr>More lives were lost during the next several hours of the attack, which Pollack describes as a “mad scramble.” At one point, he and his wife split up, because they were terrified that they would die together, leaving their kids orphaned. Pollack remembers holding a hotel staffer who was shot in the stomach, and carrying him down a stairwell as he died. </vt:lpstr>
      <vt:lpstr>Few Pictures related to Mumbai Attacks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</cp:revision>
  <dcterms:created xsi:type="dcterms:W3CDTF">2020-08-01T09:38:38Z</dcterms:created>
  <dcterms:modified xsi:type="dcterms:W3CDTF">2020-08-01T10:46:48Z</dcterms:modified>
</cp:coreProperties>
</file>